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1" r:id="rId4"/>
    <p:sldId id="272" r:id="rId5"/>
    <p:sldId id="273" r:id="rId6"/>
    <p:sldId id="274" r:id="rId7"/>
    <p:sldId id="275" r:id="rId8"/>
    <p:sldId id="276" r:id="rId9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DE76-0B78-4B18-A415-F11DCA2E1EC6}" type="datetimeFigureOut">
              <a:rPr lang="ru-RU" smtClean="0"/>
              <a:t>19.02.2025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9402-A058-49DC-A92B-F81EFE8742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82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DE76-0B78-4B18-A415-F11DCA2E1EC6}" type="datetimeFigureOut">
              <a:rPr lang="ru-RU" smtClean="0"/>
              <a:t>19.02.2025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9402-A058-49DC-A92B-F81EFE8742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64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DE76-0B78-4B18-A415-F11DCA2E1EC6}" type="datetimeFigureOut">
              <a:rPr lang="ru-RU" smtClean="0"/>
              <a:t>19.02.2025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9402-A058-49DC-A92B-F81EFE87425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6081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DE76-0B78-4B18-A415-F11DCA2E1EC6}" type="datetimeFigureOut">
              <a:rPr lang="ru-RU" smtClean="0"/>
              <a:t>19.02.2025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9402-A058-49DC-A92B-F81EFE8742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160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DE76-0B78-4B18-A415-F11DCA2E1EC6}" type="datetimeFigureOut">
              <a:rPr lang="ru-RU" smtClean="0"/>
              <a:t>19.02.2025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9402-A058-49DC-A92B-F81EFE87425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4571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DE76-0B78-4B18-A415-F11DCA2E1EC6}" type="datetimeFigureOut">
              <a:rPr lang="ru-RU" smtClean="0"/>
              <a:t>19.02.2025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9402-A058-49DC-A92B-F81EFE8742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627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DE76-0B78-4B18-A415-F11DCA2E1EC6}" type="datetimeFigureOut">
              <a:rPr lang="ru-RU" smtClean="0"/>
              <a:t>19.02.2025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9402-A058-49DC-A92B-F81EFE8742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7133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DE76-0B78-4B18-A415-F11DCA2E1EC6}" type="datetimeFigureOut">
              <a:rPr lang="ru-RU" smtClean="0"/>
              <a:t>19.02.2025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9402-A058-49DC-A92B-F81EFE8742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83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DE76-0B78-4B18-A415-F11DCA2E1EC6}" type="datetimeFigureOut">
              <a:rPr lang="ru-RU" smtClean="0"/>
              <a:t>19.02.2025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9402-A058-49DC-A92B-F81EFE8742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17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DE76-0B78-4B18-A415-F11DCA2E1EC6}" type="datetimeFigureOut">
              <a:rPr lang="ru-RU" smtClean="0"/>
              <a:t>19.02.2025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9402-A058-49DC-A92B-F81EFE8742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92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DE76-0B78-4B18-A415-F11DCA2E1EC6}" type="datetimeFigureOut">
              <a:rPr lang="ru-RU" smtClean="0"/>
              <a:t>19.02.2025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9402-A058-49DC-A92B-F81EFE8742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70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DE76-0B78-4B18-A415-F11DCA2E1EC6}" type="datetimeFigureOut">
              <a:rPr lang="ru-RU" smtClean="0"/>
              <a:t>19.02.2025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9402-A058-49DC-A92B-F81EFE8742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894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DE76-0B78-4B18-A415-F11DCA2E1EC6}" type="datetimeFigureOut">
              <a:rPr lang="ru-RU" smtClean="0"/>
              <a:t>19.02.2025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9402-A058-49DC-A92B-F81EFE8742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61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DE76-0B78-4B18-A415-F11DCA2E1EC6}" type="datetimeFigureOut">
              <a:rPr lang="ru-RU" smtClean="0"/>
              <a:t>19.02.2025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9402-A058-49DC-A92B-F81EFE8742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138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DE76-0B78-4B18-A415-F11DCA2E1EC6}" type="datetimeFigureOut">
              <a:rPr lang="ru-RU" smtClean="0"/>
              <a:t>19.02.2025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9402-A058-49DC-A92B-F81EFE8742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75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DE76-0B78-4B18-A415-F11DCA2E1EC6}" type="datetimeFigureOut">
              <a:rPr lang="ru-RU" smtClean="0"/>
              <a:t>19.02.2025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9402-A058-49DC-A92B-F81EFE8742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70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6DE76-0B78-4B18-A415-F11DCA2E1EC6}" type="datetimeFigureOut">
              <a:rPr lang="ru-RU" smtClean="0"/>
              <a:t>19.02.2025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329402-A058-49DC-A92B-F81EFE8742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22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9.jp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4.png"/><Relationship Id="rId10" Type="http://schemas.openxmlformats.org/officeDocument/2006/relationships/image" Target="../media/image16.png"/><Relationship Id="rId4" Type="http://schemas.openxmlformats.org/officeDocument/2006/relationships/image" Target="../media/image3.jpeg"/><Relationship Id="rId9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9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33350" y="2404534"/>
            <a:ext cx="11753850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Карьерные карты выпускников образовательно-производственного кластера по отрасли машиностроение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3425" y="4469304"/>
            <a:ext cx="9934575" cy="165576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ПРОГАРММЫ ФЕДЕРАЛЬНОГО ПРОЕКТА «ПРОФЕССИОНАЛИТЕТ» НА БАЗЕ ГОСУДАРСТВЕННОГО АВТОНОМНОГО ПРОФЕССИОНАЛЬНОГО ОБРАЗОВАТЕЛЬНОГО УЧЕРЕЖДЕНИЯ «ТОЛЬЯТТИНСКИЙ МАШИНОСТРОИТЕЛЬНЫЙ КОЛЛЕДЖ»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08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90402" cy="1325563"/>
          </a:xfrm>
        </p:spPr>
        <p:txBody>
          <a:bodyPr/>
          <a:lstStyle/>
          <a:p>
            <a:pPr algn="ctr"/>
            <a:r>
              <a:rPr lang="ru-RU" b="1" dirty="0" smtClean="0"/>
              <a:t>           Карьерная карта выпускника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        </a:t>
            </a:r>
            <a:r>
              <a:rPr lang="ru-RU" b="1" u="sng" dirty="0" smtClean="0">
                <a:solidFill>
                  <a:srgbClr val="0070C0"/>
                </a:solidFill>
              </a:rPr>
              <a:t>15.02.16 Технология машиностроения</a:t>
            </a:r>
            <a:endParaRPr lang="ru-RU" b="1" u="sng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8" y="1579024"/>
            <a:ext cx="10477501" cy="2531063"/>
          </a:xfrm>
        </p:spPr>
        <p:txBody>
          <a:bodyPr>
            <a:normAutofit/>
          </a:bodyPr>
          <a:lstStyle/>
          <a:p>
            <a:pPr marL="3771900" indent="0"/>
            <a:r>
              <a:rPr lang="ru-RU" dirty="0" smtClean="0"/>
              <a:t>Руководитель (директор) 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38…40 </a:t>
            </a:r>
            <a:r>
              <a:rPr lang="ru-RU" sz="1600" i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лет</a:t>
            </a:r>
            <a:r>
              <a:rPr lang="ru-RU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ru-RU" dirty="0" smtClean="0"/>
          </a:p>
          <a:p>
            <a:pPr marL="3228975" indent="0"/>
            <a:r>
              <a:rPr lang="ru-RU" dirty="0" smtClean="0"/>
              <a:t>Технический директор 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32…38 </a:t>
            </a:r>
            <a:r>
              <a:rPr lang="ru-RU" sz="1600" i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лет</a:t>
            </a:r>
            <a:r>
              <a:rPr lang="ru-RU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ru-RU" dirty="0"/>
          </a:p>
          <a:p>
            <a:pPr marL="2514600" indent="0"/>
            <a:r>
              <a:rPr lang="ru-RU" dirty="0" smtClean="0"/>
              <a:t>Главный </a:t>
            </a:r>
            <a:r>
              <a:rPr lang="ru-RU" dirty="0"/>
              <a:t>технолог, начальник </a:t>
            </a:r>
            <a:r>
              <a:rPr lang="ru-RU" dirty="0" smtClean="0"/>
              <a:t>отдела 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28…32 лет</a:t>
            </a:r>
            <a:r>
              <a:rPr lang="ru-RU" i="1" dirty="0" smtClean="0"/>
              <a:t> </a:t>
            </a:r>
          </a:p>
          <a:p>
            <a:pPr marL="1971675" indent="0"/>
            <a:r>
              <a:rPr lang="ru-RU" dirty="0"/>
              <a:t>Инженер-технолог  (высшее профессиональное образование</a:t>
            </a:r>
            <a:r>
              <a:rPr lang="ru-RU" dirty="0" smtClean="0"/>
              <a:t>) 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23…28 лет</a:t>
            </a:r>
            <a:endParaRPr lang="ru-RU" i="1" dirty="0" smtClean="0"/>
          </a:p>
          <a:p>
            <a:pPr marL="1257300" indent="0"/>
            <a:r>
              <a:rPr lang="ru-RU" dirty="0"/>
              <a:t>Технолог цеха, технолог отдела (дополнительное получение ПО, КПК) </a:t>
            </a:r>
            <a:r>
              <a:rPr lang="ru-RU" sz="1600" i="1" u="sng" dirty="0" smtClean="0"/>
              <a:t>19…23 года</a:t>
            </a:r>
            <a:endParaRPr lang="ru-RU" i="1" u="sng" dirty="0" smtClean="0"/>
          </a:p>
          <a:p>
            <a:pPr marL="0" indent="0"/>
            <a:r>
              <a:rPr lang="ru-RU" dirty="0"/>
              <a:t>Обучающийся (получение знаний о </a:t>
            </a:r>
            <a:r>
              <a:rPr lang="ru-RU" dirty="0" smtClean="0"/>
              <a:t>специальности, получение </a:t>
            </a:r>
            <a:r>
              <a:rPr lang="ru-RU" dirty="0"/>
              <a:t>рабочей профессии) </a:t>
            </a:r>
            <a:r>
              <a:rPr lang="ru-RU" sz="1600" i="1" u="sng" dirty="0"/>
              <a:t>15..19 лет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838" y="4034678"/>
            <a:ext cx="2771051" cy="106747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89" y="33869"/>
            <a:ext cx="1691986" cy="13930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2544"/>
            <a:ext cx="1944324" cy="176204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238500" y="4180344"/>
            <a:ext cx="30289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Меры поддержки со стороны колледжа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прием на целевое обучение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prstClr val="black"/>
                </a:solidFill>
              </a:rPr>
              <a:t>гарантированный </a:t>
            </a:r>
            <a:r>
              <a:rPr lang="ru-RU" sz="1200" dirty="0">
                <a:solidFill>
                  <a:prstClr val="black"/>
                </a:solidFill>
              </a:rPr>
              <a:t>трудоустройство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формирование портфолио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участие в конкурсах </a:t>
            </a:r>
            <a:r>
              <a:rPr lang="ru-RU" sz="1200" dirty="0"/>
              <a:t>профессионального мастерства и </a:t>
            </a:r>
            <a:r>
              <a:rPr lang="ru-RU" sz="1200" dirty="0" smtClean="0"/>
              <a:t>чемпионатном </a:t>
            </a:r>
            <a:r>
              <a:rPr lang="ru-RU" sz="1200" dirty="0"/>
              <a:t>движении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</a:t>
            </a:r>
            <a:r>
              <a:rPr lang="ru-RU" sz="1200" dirty="0" smtClean="0">
                <a:solidFill>
                  <a:prstClr val="black"/>
                </a:solidFill>
              </a:rPr>
              <a:t>рактико-ориентированное </a:t>
            </a:r>
            <a:r>
              <a:rPr lang="ru-RU" sz="1200" dirty="0">
                <a:solidFill>
                  <a:prstClr val="black"/>
                </a:solidFill>
              </a:rPr>
              <a:t>обучение на современном оборудовании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получение дополнительных квалификаций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4181187"/>
            <a:ext cx="30289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Меры поддержки со стороны работодателей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организация практики на предприятии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трудоустройство по завершению обучения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 адаптация молодых специалистов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постоянное повышение уровня компетенций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стабильная заработная плата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выплата пособий и материальной помощи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prstClr val="black"/>
                </a:solidFill>
              </a:rPr>
              <a:t>развивающие </a:t>
            </a:r>
            <a:r>
              <a:rPr lang="ru-RU" sz="1200" dirty="0">
                <a:solidFill>
                  <a:prstClr val="black"/>
                </a:solidFill>
              </a:rPr>
              <a:t>формы сообщества молодых профессионалов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67450" y="4332468"/>
            <a:ext cx="30289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Региональные меры поддержки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именные стипендии за особые успехи в учёбе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содействие развитию студенческого самоуправления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гранты </a:t>
            </a:r>
            <a:r>
              <a:rPr lang="ru-RU" sz="1200" dirty="0" smtClean="0">
                <a:solidFill>
                  <a:prstClr val="black"/>
                </a:solidFill>
              </a:rPr>
              <a:t>победителям </a:t>
            </a:r>
            <a:r>
              <a:rPr lang="ru-RU" sz="1200" dirty="0">
                <a:solidFill>
                  <a:prstClr val="black"/>
                </a:solidFill>
              </a:rPr>
              <a:t>профессиональных конкурсов, выплаты молодым специалистам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prstClr val="black"/>
                </a:solidFill>
              </a:rPr>
              <a:t>содействие </a:t>
            </a:r>
            <a:r>
              <a:rPr lang="ru-RU" sz="1200" dirty="0">
                <a:solidFill>
                  <a:prstClr val="black"/>
                </a:solidFill>
              </a:rPr>
              <a:t>профессиональному развитию, дополнительное профессиональное образования</a:t>
            </a:r>
          </a:p>
        </p:txBody>
      </p:sp>
      <p:sp>
        <p:nvSpPr>
          <p:cNvPr id="5" name="Стрелка вправо 4"/>
          <p:cNvSpPr/>
          <p:nvPr/>
        </p:nvSpPr>
        <p:spPr>
          <a:xfrm rot="19798076">
            <a:off x="374325" y="2551217"/>
            <a:ext cx="4282328" cy="313693"/>
          </a:xfrm>
          <a:prstGeom prst="rightArrow">
            <a:avLst>
              <a:gd name="adj1" fmla="val 50000"/>
              <a:gd name="adj2" fmla="val 188514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85871" y="2388286"/>
            <a:ext cx="1000018" cy="95972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315" y="2321766"/>
            <a:ext cx="1337832" cy="46997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1201" y="5323986"/>
            <a:ext cx="1434498" cy="143449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138" y="1543519"/>
            <a:ext cx="1510742" cy="70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10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3562" y="1695722"/>
            <a:ext cx="1510742" cy="7021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815" y="78324"/>
            <a:ext cx="11190402" cy="16568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          Карьерная карта выпускника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        </a:t>
            </a:r>
            <a:r>
              <a:rPr lang="ru-RU" b="1" u="sng" dirty="0">
                <a:solidFill>
                  <a:srgbClr val="0070C0"/>
                </a:solidFill>
              </a:rPr>
              <a:t>15.02.17 Монтаж, техническое обслуживание, эксплуатация и ремонт промышленного оборудования (по отраслям)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515" y="2043212"/>
            <a:ext cx="10477501" cy="2531063"/>
          </a:xfrm>
        </p:spPr>
        <p:txBody>
          <a:bodyPr>
            <a:normAutofit/>
          </a:bodyPr>
          <a:lstStyle/>
          <a:p>
            <a:pPr marL="3228975" indent="0"/>
            <a:r>
              <a:rPr lang="ru-RU" dirty="0" smtClean="0"/>
              <a:t>Технический директор 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35…40 </a:t>
            </a:r>
            <a:r>
              <a:rPr lang="ru-RU" sz="1600" i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лет</a:t>
            </a:r>
            <a:r>
              <a:rPr lang="ru-RU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ru-RU" dirty="0"/>
          </a:p>
          <a:p>
            <a:pPr marL="2514600" indent="0"/>
            <a:r>
              <a:rPr lang="ru-RU" dirty="0" smtClean="0"/>
              <a:t>Главный инженер 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30…35 лет</a:t>
            </a:r>
            <a:r>
              <a:rPr lang="ru-RU" i="1" dirty="0" smtClean="0"/>
              <a:t> </a:t>
            </a:r>
          </a:p>
          <a:p>
            <a:pPr marL="1971675" indent="0"/>
            <a:r>
              <a:rPr lang="ru-RU" dirty="0" smtClean="0"/>
              <a:t>Инженер-механик </a:t>
            </a:r>
            <a:r>
              <a:rPr lang="ru-RU" dirty="0"/>
              <a:t>(высшее профессиональное образование</a:t>
            </a:r>
            <a:r>
              <a:rPr lang="ru-RU" dirty="0" smtClean="0"/>
              <a:t>) 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25…30 лет</a:t>
            </a:r>
            <a:endParaRPr lang="ru-RU" i="1" dirty="0" smtClean="0"/>
          </a:p>
          <a:p>
            <a:pPr marL="1257300" indent="0"/>
            <a:r>
              <a:rPr lang="ru-RU" dirty="0" smtClean="0"/>
              <a:t>Техник-механик на предприятиях (</a:t>
            </a:r>
            <a:r>
              <a:rPr lang="ru-RU" dirty="0"/>
              <a:t>дополнительное получение ПО, КПК) </a:t>
            </a:r>
            <a:r>
              <a:rPr lang="ru-RU" sz="1600" i="1" u="sng" dirty="0" smtClean="0"/>
              <a:t>19…25 лет</a:t>
            </a:r>
            <a:endParaRPr lang="ru-RU" i="1" u="sng" dirty="0" smtClean="0"/>
          </a:p>
          <a:p>
            <a:pPr marL="0" indent="0"/>
            <a:r>
              <a:rPr lang="ru-RU" dirty="0"/>
              <a:t>Обучающийся (получение знаний о </a:t>
            </a:r>
            <a:r>
              <a:rPr lang="ru-RU" dirty="0" smtClean="0"/>
              <a:t>специальности, получение рабочей профессии) </a:t>
            </a:r>
            <a:r>
              <a:rPr lang="ru-RU" sz="1600" i="1" u="sng" dirty="0" smtClean="0"/>
              <a:t>15..19 лет</a:t>
            </a:r>
            <a:endParaRPr lang="ru-RU" sz="1600" i="1" u="sng" dirty="0"/>
          </a:p>
          <a:p>
            <a:pPr marL="0" indent="0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3995" y="4239148"/>
            <a:ext cx="2606493" cy="100408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4" y="47383"/>
            <a:ext cx="1361097" cy="11206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5143"/>
            <a:ext cx="1643525" cy="148944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216500" y="4327691"/>
            <a:ext cx="30289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Меры поддержки со стороны колледжа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прием на целевое обучение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гарантированный трудоустройство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формирование портфолио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участие в конкурсах профессионального мастерства и чемпионатном движении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практико-ориентированное обучение на современном оборудовании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получение дополнительных квалификаций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8052" y="4143025"/>
            <a:ext cx="30289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Меры поддержки со стороны работодателей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организация практики на предприятии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трудоустройство по завершению обучения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 адаптация молодых специалистов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постоянное повышение уровня компетенций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стабильная заработная плата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выплата пособий и материальной помощи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 развивающие формы сообщества молодых профессионалов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72686" y="4341012"/>
            <a:ext cx="30289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Региональные меры поддержки </a:t>
            </a:r>
          </a:p>
          <a:p>
            <a:pPr marL="171450" lvl="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именные стипендии за особые успехи в учёбе </a:t>
            </a:r>
          </a:p>
          <a:p>
            <a:pPr marL="171450" lvl="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содействие развитию студенческого самоуправления </a:t>
            </a:r>
          </a:p>
          <a:p>
            <a:pPr marL="171450" lvl="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гранты победителям профессиональных конкурсов, выплаты молодым специалистам</a:t>
            </a:r>
          </a:p>
          <a:p>
            <a:pPr marL="171450" lvl="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содействие профессиональному развитию, дополнительное профессиональное образования</a:t>
            </a:r>
          </a:p>
        </p:txBody>
      </p:sp>
      <p:sp>
        <p:nvSpPr>
          <p:cNvPr id="5" name="Стрелка вправо 4"/>
          <p:cNvSpPr/>
          <p:nvPr/>
        </p:nvSpPr>
        <p:spPr>
          <a:xfrm rot="19798076">
            <a:off x="611212" y="2645938"/>
            <a:ext cx="3284668" cy="313693"/>
          </a:xfrm>
          <a:prstGeom prst="rightArrow">
            <a:avLst>
              <a:gd name="adj1" fmla="val 50000"/>
              <a:gd name="adj2" fmla="val 180628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50470" y="2264861"/>
            <a:ext cx="1000018" cy="95972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385" y="1720472"/>
            <a:ext cx="1337832" cy="46997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803" y="5335713"/>
            <a:ext cx="1434498" cy="143449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626" y="3258580"/>
            <a:ext cx="981862" cy="98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35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155" y="-18120"/>
            <a:ext cx="11190402" cy="16568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          Карьерная карта выпускника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23.02.07 </a:t>
            </a:r>
            <a:r>
              <a:rPr lang="ru-RU" b="1" u="sng" dirty="0">
                <a:solidFill>
                  <a:srgbClr val="0070C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Техническое </a:t>
            </a:r>
            <a:r>
              <a:rPr lang="ru-RU" b="1" u="sng" dirty="0">
                <a:solidFill>
                  <a:srgbClr val="0070C0"/>
                </a:solidFill>
                <a:latin typeface="Times New Roman" panose="02020603050405020304" pitchFamily="18" charset="0"/>
                <a:ea typeface="DejaVu Sans"/>
              </a:rPr>
              <a:t>обслуживание и ремонт автотранспортных средств</a:t>
            </a:r>
            <a:endParaRPr lang="ru-RU" b="1" u="sng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190" y="1680127"/>
            <a:ext cx="9939021" cy="2531063"/>
          </a:xfrm>
        </p:spPr>
        <p:txBody>
          <a:bodyPr>
            <a:normAutofit fontScale="92500" lnSpcReduction="10000"/>
          </a:bodyPr>
          <a:lstStyle/>
          <a:p>
            <a:pPr marL="3228975" indent="0">
              <a:tabLst>
                <a:tab pos="3228975" algn="l"/>
              </a:tabLst>
            </a:pPr>
            <a:r>
              <a:rPr lang="ru-RU" dirty="0" smtClean="0"/>
              <a:t> Главный инженер, директор 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35…40 </a:t>
            </a:r>
            <a:r>
              <a:rPr lang="ru-RU" sz="1600" i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лет</a:t>
            </a:r>
            <a:r>
              <a:rPr lang="ru-RU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ru-RU" i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695575" indent="0"/>
            <a:r>
              <a:rPr lang="ru-RU" dirty="0" smtClean="0"/>
              <a:t>Начальник отдела, начальник транспортного цеха, начальник производства 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30…35 лет</a:t>
            </a:r>
            <a:r>
              <a:rPr lang="ru-RU" i="1" dirty="0" smtClean="0"/>
              <a:t> </a:t>
            </a:r>
          </a:p>
          <a:p>
            <a:pPr marL="1704975" indent="0"/>
            <a:r>
              <a:rPr lang="ru-RU" dirty="0" smtClean="0"/>
              <a:t>Инженер отдела эксплуатации, инженер ПТО, главный механик </a:t>
            </a:r>
            <a:r>
              <a:rPr lang="ru-RU" dirty="0"/>
              <a:t>(высшее профессиональное образование</a:t>
            </a:r>
            <a:r>
              <a:rPr lang="ru-RU" dirty="0" smtClean="0"/>
              <a:t>) 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25…30 лет</a:t>
            </a:r>
            <a:endParaRPr lang="ru-RU" i="1" dirty="0" smtClean="0"/>
          </a:p>
          <a:p>
            <a:pPr marL="714375" indent="0"/>
            <a:r>
              <a:rPr lang="ru-RU" dirty="0" smtClean="0"/>
              <a:t>Слесарь по ремонту автомобилей, мастер участка, мастер гарантийного обслуживания (</a:t>
            </a:r>
            <a:r>
              <a:rPr lang="ru-RU" dirty="0"/>
              <a:t>дополнительное получение ПО, КПК) </a:t>
            </a:r>
            <a:r>
              <a:rPr lang="ru-RU" sz="1600" i="1" u="sng" dirty="0" smtClean="0"/>
              <a:t>19…25 лет</a:t>
            </a:r>
            <a:endParaRPr lang="ru-RU" i="1" u="sng" dirty="0" smtClean="0"/>
          </a:p>
          <a:p>
            <a:pPr marL="0" indent="0"/>
            <a:r>
              <a:rPr lang="ru-RU" dirty="0"/>
              <a:t>Обучающийся (получение знаний о </a:t>
            </a:r>
            <a:r>
              <a:rPr lang="ru-RU" dirty="0" smtClean="0"/>
              <a:t>специальности, получение рабочей профессии) </a:t>
            </a:r>
            <a:r>
              <a:rPr lang="ru-RU" sz="1600" i="1" u="sng" dirty="0" smtClean="0"/>
              <a:t>15..19 лет</a:t>
            </a:r>
            <a:endParaRPr lang="ru-RU" sz="1600" i="1" u="sng" dirty="0"/>
          </a:p>
          <a:p>
            <a:pPr marL="0" indent="0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3995" y="4097844"/>
            <a:ext cx="2606493" cy="100408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3" y="1388800"/>
            <a:ext cx="1731422" cy="156910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216500" y="4327691"/>
            <a:ext cx="30289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Меры поддержки со стороны колледжа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прием на целевое обучение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гарантированный трудоустройство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формирование портфолио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участие в конкурсах профессионального мастерства и чемпионатном движении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практико-ориентированное обучение на современном оборудовании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получение дополнительных квалификаций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8052" y="4143025"/>
            <a:ext cx="30289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Меры поддержки со стороны работодателей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организация практики на предприятии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трудоустройство по завершению обучения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 адаптация молодых специалистов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постоянное повышение уровня компетенций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стабильная заработная плата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выплата пособий и материальной помощи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 развивающие формы сообщества молодых профессионалов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72686" y="4341012"/>
            <a:ext cx="30289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Региональные меры поддержки </a:t>
            </a:r>
          </a:p>
          <a:p>
            <a:pPr marL="171450" lvl="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именные стипендии за особые успехи в учёбе </a:t>
            </a:r>
          </a:p>
          <a:p>
            <a:pPr marL="171450" lvl="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содействие развитию студенческого самоуправления </a:t>
            </a:r>
          </a:p>
          <a:p>
            <a:pPr marL="171450" lvl="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гранты победителям профессиональных конкурсов, выплаты молодым специалистам</a:t>
            </a:r>
          </a:p>
          <a:p>
            <a:pPr marL="171450" lvl="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содействие профессиональному развитию, дополнительное профессиональное образования</a:t>
            </a:r>
          </a:p>
        </p:txBody>
      </p:sp>
      <p:sp>
        <p:nvSpPr>
          <p:cNvPr id="5" name="Стрелка вправо 4"/>
          <p:cNvSpPr/>
          <p:nvPr/>
        </p:nvSpPr>
        <p:spPr>
          <a:xfrm rot="19798076">
            <a:off x="-115844" y="2486609"/>
            <a:ext cx="3877306" cy="313693"/>
          </a:xfrm>
          <a:prstGeom prst="rightArrow">
            <a:avLst>
              <a:gd name="adj1" fmla="val 50000"/>
              <a:gd name="adj2" fmla="val 21340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007" y="5222823"/>
            <a:ext cx="1434498" cy="143449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612" y="2192267"/>
            <a:ext cx="1661721" cy="16617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89" y="-4231"/>
            <a:ext cx="1691986" cy="139303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42162" y="1265637"/>
            <a:ext cx="3208326" cy="74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6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9040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          Карьерная карта выпускника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</a:t>
            </a:r>
            <a:r>
              <a:rPr lang="ru-RU" b="1" u="sng" dirty="0">
                <a:solidFill>
                  <a:srgbClr val="0070C0"/>
                </a:solidFill>
              </a:rPr>
              <a:t>27.02.07 Управление качеством продукции, процессов и услуг (по отраслям)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273" y="1908360"/>
            <a:ext cx="10477501" cy="2531063"/>
          </a:xfrm>
        </p:spPr>
        <p:txBody>
          <a:bodyPr>
            <a:normAutofit lnSpcReduction="10000"/>
          </a:bodyPr>
          <a:lstStyle/>
          <a:p>
            <a:pPr marL="3771900" indent="0"/>
            <a:r>
              <a:rPr lang="ru-RU" dirty="0" smtClean="0"/>
              <a:t>Руководитель (директор) 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38…40 </a:t>
            </a:r>
            <a:r>
              <a:rPr lang="ru-RU" sz="1600" i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лет</a:t>
            </a:r>
            <a:r>
              <a:rPr lang="ru-RU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ru-RU" dirty="0" smtClean="0"/>
          </a:p>
          <a:p>
            <a:pPr marL="3228975" indent="0"/>
            <a:r>
              <a:rPr lang="ru-RU" dirty="0" smtClean="0"/>
              <a:t> Директор по качеству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32…38 </a:t>
            </a:r>
            <a:r>
              <a:rPr lang="ru-RU" sz="1600" i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лет</a:t>
            </a:r>
            <a:r>
              <a:rPr lang="ru-RU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ru-RU" dirty="0"/>
          </a:p>
          <a:p>
            <a:pPr marL="2514600" indent="0"/>
            <a:r>
              <a:rPr lang="ru-RU" dirty="0" smtClean="0"/>
              <a:t> Начальник отдела качества 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28…32 года</a:t>
            </a:r>
            <a:r>
              <a:rPr lang="ru-RU" i="1" dirty="0" smtClean="0"/>
              <a:t> </a:t>
            </a:r>
          </a:p>
          <a:p>
            <a:pPr marL="1971675" indent="0"/>
            <a:r>
              <a:rPr lang="ru-RU" dirty="0" smtClean="0"/>
              <a:t>Инженер по качеству (</a:t>
            </a:r>
            <a:r>
              <a:rPr lang="ru-RU" dirty="0"/>
              <a:t>высшее профессиональное образование</a:t>
            </a:r>
            <a:r>
              <a:rPr lang="ru-RU" dirty="0" smtClean="0"/>
              <a:t>) 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23…28 лет</a:t>
            </a:r>
            <a:endParaRPr lang="ru-RU" i="1" dirty="0" smtClean="0"/>
          </a:p>
          <a:p>
            <a:pPr marL="1257300" indent="0"/>
            <a:r>
              <a:rPr lang="ru-RU" dirty="0" smtClean="0"/>
              <a:t>Контролер ОТК, техник, менеджер по качеству (дополнительное </a:t>
            </a:r>
            <a:r>
              <a:rPr lang="ru-RU" dirty="0"/>
              <a:t>получение ПО, КПК) </a:t>
            </a:r>
            <a:r>
              <a:rPr lang="ru-RU" sz="1600" i="1" u="sng" dirty="0" smtClean="0"/>
              <a:t>19…23 года</a:t>
            </a:r>
            <a:endParaRPr lang="ru-RU" i="1" u="sng" dirty="0" smtClean="0"/>
          </a:p>
          <a:p>
            <a:pPr marL="0" indent="0"/>
            <a:r>
              <a:rPr lang="ru-RU" dirty="0"/>
              <a:t>Обучающийся (получение знаний о </a:t>
            </a:r>
            <a:r>
              <a:rPr lang="ru-RU" dirty="0" smtClean="0"/>
              <a:t>специальности, получение </a:t>
            </a:r>
            <a:r>
              <a:rPr lang="ru-RU" dirty="0"/>
              <a:t>рабочей профессии) </a:t>
            </a:r>
            <a:r>
              <a:rPr lang="ru-RU" sz="1600" i="1" u="sng" dirty="0"/>
              <a:t>15..19 лет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747" y="4380960"/>
            <a:ext cx="2279983" cy="87830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89" y="33869"/>
            <a:ext cx="1691986" cy="13930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2544"/>
            <a:ext cx="1944324" cy="176204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489746" y="4447526"/>
            <a:ext cx="30289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Меры поддержки со стороны колледжа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прием на целевое обучение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гарантированный трудоустройство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формирование портфолио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участие в </a:t>
            </a:r>
            <a:r>
              <a:rPr lang="ru-RU" sz="1200" dirty="0" smtClean="0">
                <a:solidFill>
                  <a:prstClr val="black"/>
                </a:solidFill>
              </a:rPr>
              <a:t>конкурсах </a:t>
            </a:r>
            <a:r>
              <a:rPr lang="ru-RU" sz="1200" dirty="0"/>
              <a:t>профессионального мастерства и чемпионатном движении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практико-ориентированное обучение на современном оборудовании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получение дополнительных квалификаций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5117" y="4380960"/>
            <a:ext cx="333405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Меры поддержки со стороны работодателей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организация практики на предприятии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трудоустройство по завершению обучения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 адаптация молодых специалистов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постоянное повышение уровня компетенций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стабильная заработная плата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выплата пособий и материальной помощи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 развивающие формы сообщества молодых профессионалов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433401" y="4511378"/>
            <a:ext cx="28095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Региональные меры поддержки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именные стипендии за особые успехи в учёбе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содействие развитию студенческого самоуправления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гранты победителям профессиональных конкурсов, выплаты молодым специалистам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содействие профессиональному развитию, дополнительное профессиональное образования</a:t>
            </a:r>
          </a:p>
        </p:txBody>
      </p:sp>
      <p:sp>
        <p:nvSpPr>
          <p:cNvPr id="5" name="Стрелка вправо 4"/>
          <p:cNvSpPr/>
          <p:nvPr/>
        </p:nvSpPr>
        <p:spPr>
          <a:xfrm rot="19798076">
            <a:off x="269218" y="2874350"/>
            <a:ext cx="4282328" cy="313693"/>
          </a:xfrm>
          <a:prstGeom prst="rightArrow">
            <a:avLst>
              <a:gd name="adj1" fmla="val 50000"/>
              <a:gd name="adj2" fmla="val 188514"/>
            </a:avLst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prstClr val="white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28584" y="3154857"/>
            <a:ext cx="1000018" cy="95972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620" y="2205529"/>
            <a:ext cx="1944110" cy="68295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138" y="5321352"/>
            <a:ext cx="1434498" cy="143449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874" y="2300363"/>
            <a:ext cx="1572515" cy="73083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48906" y="1523653"/>
            <a:ext cx="2359356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7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9040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          Карьерная карта выпускника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        </a:t>
            </a:r>
            <a:r>
              <a:rPr lang="ru-RU" b="1" u="sng" dirty="0">
                <a:solidFill>
                  <a:srgbClr val="0070C0"/>
                </a:solidFill>
              </a:rPr>
              <a:t>15.01.05 Сварщик (ручной и частично механизированной сварки (наплавки)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4705" y="1935614"/>
            <a:ext cx="10477501" cy="2531063"/>
          </a:xfrm>
        </p:spPr>
        <p:txBody>
          <a:bodyPr>
            <a:normAutofit/>
          </a:bodyPr>
          <a:lstStyle/>
          <a:p>
            <a:pPr marL="3228975" indent="0"/>
            <a:r>
              <a:rPr lang="ru-RU" dirty="0" smtClean="0"/>
              <a:t> Начальник, руководитель организации 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28…35 </a:t>
            </a:r>
            <a:r>
              <a:rPr lang="ru-RU" sz="1600" i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лет</a:t>
            </a:r>
            <a:r>
              <a:rPr lang="ru-RU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ru-RU" dirty="0"/>
          </a:p>
          <a:p>
            <a:pPr marL="2514600" indent="0"/>
            <a:r>
              <a:rPr lang="ru-RU" dirty="0" smtClean="0"/>
              <a:t>Инженер, заместитель начальника 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24…28 лет</a:t>
            </a:r>
            <a:r>
              <a:rPr lang="ru-RU" i="1" dirty="0" smtClean="0"/>
              <a:t> </a:t>
            </a:r>
          </a:p>
          <a:p>
            <a:pPr marL="1971675" indent="0"/>
            <a:r>
              <a:rPr lang="ru-RU" dirty="0" smtClean="0"/>
              <a:t>Бригадир, мастер (</a:t>
            </a:r>
            <a:r>
              <a:rPr lang="ru-RU" dirty="0"/>
              <a:t>высшее профессиональное образование</a:t>
            </a:r>
            <a:r>
              <a:rPr lang="ru-RU" dirty="0" smtClean="0"/>
              <a:t>) 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19…24 </a:t>
            </a:r>
            <a:r>
              <a:rPr lang="ru-RU" sz="1600" i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года</a:t>
            </a:r>
            <a:endParaRPr lang="ru-RU" i="1" dirty="0" smtClean="0"/>
          </a:p>
          <a:p>
            <a:pPr marL="1257300" indent="0"/>
            <a:r>
              <a:rPr lang="ru-RU" dirty="0" smtClean="0"/>
              <a:t> Квалифицированный специалист (опыт работы в бригаде, получение повышенного разряда, получение второй профессии, поступление в ВУЗ) </a:t>
            </a:r>
            <a:r>
              <a:rPr lang="ru-RU" sz="1600" i="1" u="sng" dirty="0" smtClean="0"/>
              <a:t>16…19 лет</a:t>
            </a:r>
            <a:endParaRPr lang="ru-RU" i="1" u="sng" dirty="0" smtClean="0"/>
          </a:p>
          <a:p>
            <a:pPr marL="0" indent="0"/>
            <a:r>
              <a:rPr lang="ru-RU" dirty="0"/>
              <a:t>Обучающийся (получение знаний о </a:t>
            </a:r>
            <a:r>
              <a:rPr lang="ru-RU" dirty="0" smtClean="0"/>
              <a:t>профессии</a:t>
            </a:r>
            <a:r>
              <a:rPr lang="ru-RU" dirty="0"/>
              <a:t>) </a:t>
            </a:r>
            <a:r>
              <a:rPr lang="ru-RU" sz="1600" i="1" u="sng" dirty="0"/>
              <a:t>15..</a:t>
            </a:r>
            <a:r>
              <a:rPr lang="ru-RU" sz="1600" i="1" u="sng" dirty="0" smtClean="0"/>
              <a:t>16 </a:t>
            </a:r>
            <a:r>
              <a:rPr lang="ru-RU" sz="1600" i="1" u="sng" dirty="0"/>
              <a:t>лет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150" y="3927311"/>
            <a:ext cx="2884739" cy="111127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89" y="33869"/>
            <a:ext cx="1691986" cy="13930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2544"/>
            <a:ext cx="1944324" cy="176204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238500" y="4180344"/>
            <a:ext cx="30289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Меры поддержки со стороны колледжа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прием на целевое обучение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гарантированный трудоустройство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формирование портфолио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участие в конкурсах профессионального мастерства и чемпионатном движении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практико-ориентированное обучение на современном оборудовании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получение дополнительных квалификаций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4181187"/>
            <a:ext cx="30289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Меры поддержки со стороны работодателей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организация практики на предприятии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трудоустройство по завершению обучения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 адаптация молодых специалистов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постоянное повышение уровня компетенций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стабильная заработная плата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выплата пособий и материальной помощи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 развивающие формы сообщества молодых профессионалов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67450" y="4332468"/>
            <a:ext cx="30289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Региональные меры поддержки </a:t>
            </a:r>
          </a:p>
          <a:p>
            <a:pPr marL="171450" lvl="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именные стипендии за особые успехи в учёбе </a:t>
            </a:r>
          </a:p>
          <a:p>
            <a:pPr marL="171450" lvl="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содействие развитию студенческого самоуправления </a:t>
            </a:r>
          </a:p>
          <a:p>
            <a:pPr marL="171450" lvl="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гранты победителям профессиональных конкурсов, выплаты молодым специалистам</a:t>
            </a:r>
          </a:p>
          <a:p>
            <a:pPr marL="171450" lvl="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содействие профессиональному развитию, дополнительное профессиональное образования</a:t>
            </a:r>
          </a:p>
        </p:txBody>
      </p:sp>
      <p:sp>
        <p:nvSpPr>
          <p:cNvPr id="5" name="Стрелка вправо 4"/>
          <p:cNvSpPr/>
          <p:nvPr/>
        </p:nvSpPr>
        <p:spPr>
          <a:xfrm rot="19798076">
            <a:off x="427634" y="2749944"/>
            <a:ext cx="3488188" cy="313693"/>
          </a:xfrm>
          <a:prstGeom prst="rightArrow">
            <a:avLst>
              <a:gd name="adj1" fmla="val 50000"/>
              <a:gd name="adj2" fmla="val 188514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prstClr val="white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25510" y="2274535"/>
            <a:ext cx="1196228" cy="114803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150" y="2321642"/>
            <a:ext cx="1337832" cy="46997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1201" y="5323986"/>
            <a:ext cx="1434498" cy="143449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6835" y="1493308"/>
            <a:ext cx="1510742" cy="70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62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90402" cy="1325563"/>
          </a:xfrm>
        </p:spPr>
        <p:txBody>
          <a:bodyPr>
            <a:normAutofit/>
          </a:bodyPr>
          <a:lstStyle/>
          <a:p>
            <a:r>
              <a:rPr lang="ru-RU" b="1" dirty="0" smtClean="0"/>
              <a:t>              Карьерная карта выпускника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        </a:t>
            </a:r>
            <a:r>
              <a:rPr lang="ru-RU" b="1" u="sng" kern="16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15.01.35 Мастер слесарных работ</a:t>
            </a:r>
            <a:endParaRPr lang="ru-RU" b="1" u="sng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4705" y="1935614"/>
            <a:ext cx="10477501" cy="2531063"/>
          </a:xfrm>
        </p:spPr>
        <p:txBody>
          <a:bodyPr>
            <a:normAutofit/>
          </a:bodyPr>
          <a:lstStyle/>
          <a:p>
            <a:pPr marL="2962275" indent="0"/>
            <a:r>
              <a:rPr lang="ru-RU" dirty="0" smtClean="0"/>
              <a:t> Начальник цеха 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28…35 </a:t>
            </a:r>
            <a:r>
              <a:rPr lang="ru-RU" sz="1600" i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лет</a:t>
            </a:r>
            <a:r>
              <a:rPr lang="ru-RU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ru-RU" dirty="0"/>
          </a:p>
          <a:p>
            <a:pPr marL="2514600" indent="0"/>
            <a:r>
              <a:rPr lang="ru-RU" dirty="0" smtClean="0"/>
              <a:t>Начальник участка 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24…28 лет</a:t>
            </a:r>
            <a:r>
              <a:rPr lang="ru-RU" i="1" dirty="0" smtClean="0"/>
              <a:t> </a:t>
            </a:r>
          </a:p>
          <a:p>
            <a:pPr marL="1971675" indent="0"/>
            <a:r>
              <a:rPr lang="ru-RU" dirty="0" smtClean="0"/>
              <a:t>Бригадир, мастер 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19…24 года</a:t>
            </a:r>
            <a:endParaRPr lang="ru-RU" i="1" dirty="0" smtClean="0"/>
          </a:p>
          <a:p>
            <a:pPr marL="1257300" indent="0"/>
            <a:r>
              <a:rPr lang="ru-RU" dirty="0" smtClean="0"/>
              <a:t> Слесарь механосборочных работ </a:t>
            </a:r>
            <a:r>
              <a:rPr lang="ru-RU" sz="1600" i="1" u="sng" dirty="0" smtClean="0"/>
              <a:t>16…19 лет</a:t>
            </a:r>
            <a:endParaRPr lang="ru-RU" i="1" u="sng" dirty="0" smtClean="0"/>
          </a:p>
          <a:p>
            <a:pPr marL="0" indent="0"/>
            <a:r>
              <a:rPr lang="ru-RU" dirty="0" smtClean="0"/>
              <a:t>Обучающийся </a:t>
            </a:r>
            <a:r>
              <a:rPr lang="ru-RU" dirty="0"/>
              <a:t>(получение знаний о </a:t>
            </a:r>
            <a:r>
              <a:rPr lang="ru-RU" dirty="0" smtClean="0"/>
              <a:t>профессии</a:t>
            </a:r>
            <a:r>
              <a:rPr lang="ru-RU" dirty="0"/>
              <a:t>) </a:t>
            </a:r>
            <a:r>
              <a:rPr lang="ru-RU" sz="1600" i="1" u="sng" dirty="0" smtClean="0"/>
              <a:t>15…16 </a:t>
            </a:r>
            <a:r>
              <a:rPr lang="ru-RU" sz="1600" i="1" u="sng" dirty="0"/>
              <a:t>лет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150" y="3927311"/>
            <a:ext cx="2884739" cy="111127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89" y="33869"/>
            <a:ext cx="1691986" cy="13930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2544"/>
            <a:ext cx="1944324" cy="176204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238500" y="4180344"/>
            <a:ext cx="30289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Меры поддержки со стороны колледжа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прием на целевое обучение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гарантированный трудоустройство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формирование портфолио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участие в конкурсах профессионального мастерства и чемпионатном движении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практико-ориентированное обучение на современном оборудовании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получение дополнительных квалификаций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4181187"/>
            <a:ext cx="30289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Меры поддержки со стороны работодателей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организация практики на предприятии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трудоустройство по завершению обучения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 адаптация молодых специалистов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постоянное повышение уровня компетенций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стабильная заработная плата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выплата пособий и материальной помощи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 развивающие формы сообщества молодых профессионалов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67450" y="4332468"/>
            <a:ext cx="30289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Региональные меры поддержки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именные стипендии за особые успехи в учёбе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содействие развитию студенческого самоуправления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гранты победителям профессиональных конкурсов, выплаты молодым специалистам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содействие профессиональному развитию, дополнительное профессиональное образования</a:t>
            </a:r>
          </a:p>
        </p:txBody>
      </p:sp>
      <p:sp>
        <p:nvSpPr>
          <p:cNvPr id="5" name="Стрелка вправо 4"/>
          <p:cNvSpPr/>
          <p:nvPr/>
        </p:nvSpPr>
        <p:spPr>
          <a:xfrm rot="19798076">
            <a:off x="427634" y="2749944"/>
            <a:ext cx="3488188" cy="313693"/>
          </a:xfrm>
          <a:prstGeom prst="rightArrow">
            <a:avLst>
              <a:gd name="adj1" fmla="val 50000"/>
              <a:gd name="adj2" fmla="val 188514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prstClr val="white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03966" y="1585540"/>
            <a:ext cx="1510742" cy="144987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909" y="3414286"/>
            <a:ext cx="1971430" cy="69254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1201" y="5323986"/>
            <a:ext cx="1434498" cy="143449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1624" y="1778861"/>
            <a:ext cx="1972462" cy="97462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42" y="1610086"/>
            <a:ext cx="1400782" cy="140078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419" y="3132973"/>
            <a:ext cx="2362200" cy="54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76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155" y="-18120"/>
            <a:ext cx="11190402" cy="16568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          Карьерная карта выпускника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23.01.17 Мастер по ремонту и обслуживанию автомобилей</a:t>
            </a:r>
            <a:endParaRPr lang="ru-RU" b="1" u="sng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190" y="1680127"/>
            <a:ext cx="9939021" cy="2531063"/>
          </a:xfrm>
        </p:spPr>
        <p:txBody>
          <a:bodyPr>
            <a:normAutofit/>
          </a:bodyPr>
          <a:lstStyle/>
          <a:p>
            <a:pPr marL="3314700" indent="0">
              <a:tabLst>
                <a:tab pos="3228975" algn="l"/>
              </a:tabLst>
            </a:pPr>
            <a:r>
              <a:rPr lang="ru-RU" dirty="0" smtClean="0"/>
              <a:t> Начальник транспортного управления 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35…40 </a:t>
            </a:r>
            <a:r>
              <a:rPr lang="ru-RU" sz="1600" i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лет</a:t>
            </a:r>
            <a:r>
              <a:rPr lang="ru-RU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ru-RU" i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867025" indent="0"/>
            <a:r>
              <a:rPr lang="ru-RU" dirty="0" smtClean="0"/>
              <a:t>Начальник участка 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30…35 лет</a:t>
            </a:r>
            <a:r>
              <a:rPr lang="ru-RU" i="1" dirty="0" smtClean="0"/>
              <a:t> </a:t>
            </a:r>
          </a:p>
          <a:p>
            <a:pPr marL="2238375" indent="0"/>
            <a:r>
              <a:rPr lang="ru-RU" dirty="0" smtClean="0"/>
              <a:t>Мастер смены 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25…30 </a:t>
            </a:r>
            <a:r>
              <a:rPr lang="ru-RU" sz="1600" i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года</a:t>
            </a:r>
            <a:endParaRPr lang="ru-RU" dirty="0" smtClean="0"/>
          </a:p>
          <a:p>
            <a:pPr marL="1704975" indent="0"/>
            <a:r>
              <a:rPr lang="ru-RU" dirty="0" smtClean="0"/>
              <a:t>Механик </a:t>
            </a:r>
            <a:r>
              <a:rPr lang="ru-RU" sz="1600" i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20…25 </a:t>
            </a:r>
            <a:r>
              <a:rPr lang="ru-RU" sz="1600" i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года</a:t>
            </a:r>
            <a:endParaRPr lang="ru-RU" i="1" dirty="0" smtClean="0"/>
          </a:p>
          <a:p>
            <a:pPr marL="714375" indent="0"/>
            <a:r>
              <a:rPr lang="ru-RU" dirty="0" smtClean="0"/>
              <a:t>Слесарь по ремонту автомобилей </a:t>
            </a:r>
            <a:r>
              <a:rPr lang="ru-RU" sz="1600" i="1" u="sng" dirty="0" smtClean="0"/>
              <a:t>16…20 года</a:t>
            </a:r>
            <a:endParaRPr lang="ru-RU" i="1" u="sng" dirty="0" smtClean="0"/>
          </a:p>
          <a:p>
            <a:pPr marL="0" indent="0"/>
            <a:r>
              <a:rPr lang="ru-RU" dirty="0"/>
              <a:t>Обучающийся </a:t>
            </a:r>
            <a:r>
              <a:rPr lang="ru-RU" sz="1600" i="1" u="sng" dirty="0" smtClean="0"/>
              <a:t>15..16 лет</a:t>
            </a:r>
            <a:endParaRPr lang="ru-RU" sz="1600" i="1" u="sng" dirty="0"/>
          </a:p>
          <a:p>
            <a:pPr marL="0" indent="0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3995" y="4097844"/>
            <a:ext cx="2606493" cy="100408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3" y="1388800"/>
            <a:ext cx="1731422" cy="156910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216500" y="4327691"/>
            <a:ext cx="30289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Меры поддержки со стороны колледжа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прием на целевое обучение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гарантированный трудоустройство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формирование портфолио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участие в конкурсах профессионального мастерства и чемпионатном движении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практико-ориентированное обучение на современном оборудовании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получение дополнительных квалификаций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8052" y="4143025"/>
            <a:ext cx="30289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Меры поддержки со стороны работодателей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организация практики на предприятии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трудоустройство по завершению обучения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 адаптация молодых специалистов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постоянное повышение уровня компетенций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стабильная заработная плата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выплата пособий и материальной помощи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 развивающие формы сообщества молодых профессионалов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72686" y="4341012"/>
            <a:ext cx="30289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Региональные меры поддержки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именные стипендии за особые успехи в учёбе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содействие развитию студенческого самоуправления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гранты победителям профессиональных конкурсов, выплаты молодым специалистам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содействие профессиональному развитию, дополнительное профессиональное образования</a:t>
            </a:r>
          </a:p>
        </p:txBody>
      </p:sp>
      <p:sp>
        <p:nvSpPr>
          <p:cNvPr id="5" name="Стрелка вправо 4"/>
          <p:cNvSpPr/>
          <p:nvPr/>
        </p:nvSpPr>
        <p:spPr>
          <a:xfrm rot="19798076">
            <a:off x="87382" y="2536698"/>
            <a:ext cx="3877306" cy="313693"/>
          </a:xfrm>
          <a:prstGeom prst="rightArrow">
            <a:avLst>
              <a:gd name="adj1" fmla="val 50000"/>
              <a:gd name="adj2" fmla="val 21340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007" y="5222823"/>
            <a:ext cx="1434498" cy="143449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612" y="2192267"/>
            <a:ext cx="1661721" cy="16617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89" y="-4231"/>
            <a:ext cx="1691986" cy="139303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5809" y="2584839"/>
            <a:ext cx="3208326" cy="74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90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168</TotalTime>
  <Words>1043</Words>
  <Application>Microsoft Office PowerPoint</Application>
  <PresentationFormat>Широкоэкранный</PresentationFormat>
  <Paragraphs>187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DejaVu Sans</vt:lpstr>
      <vt:lpstr>Times New Roman</vt:lpstr>
      <vt:lpstr>Trebuchet MS</vt:lpstr>
      <vt:lpstr>Wingdings 3</vt:lpstr>
      <vt:lpstr>Грань</vt:lpstr>
      <vt:lpstr>Карьерные карты выпускников образовательно-производственного кластера по отрасли машиностроение</vt:lpstr>
      <vt:lpstr>           Карьерная карта выпускника             15.02.16 Технология машиностроения</vt:lpstr>
      <vt:lpstr>           Карьерная карта выпускника             15.02.17 Монтаж, техническое обслуживание, эксплуатация и ремонт промышленного оборудования (по отраслям)</vt:lpstr>
      <vt:lpstr>           Карьерная карта выпускника             23.02.07 Техническое обслуживание и ремонт автотранспортных средств</vt:lpstr>
      <vt:lpstr>           Карьерная карта выпускника             27.02.07 Управление качеством продукции, процессов и услуг (по отраслям)</vt:lpstr>
      <vt:lpstr>           Карьерная карта выпускника             15.01.05 Сварщик (ручной и частично механизированной сварки (наплавки)</vt:lpstr>
      <vt:lpstr>              Карьерная карта выпускника             15.01.35 Мастер слесарных работ</vt:lpstr>
      <vt:lpstr>           Карьерная карта выпускника             23.01.17 Мастер по ремонту и обслуживанию автомобилей</vt:lpstr>
    </vt:vector>
  </TitlesOfParts>
  <Company>GAPOU SO "TMK"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Карьерные карты выпускников образовательно-производственного кластера по отрасли машиностроение</dc:title>
  <dc:creator>User</dc:creator>
  <cp:lastModifiedBy>User</cp:lastModifiedBy>
  <cp:revision>18</cp:revision>
  <cp:lastPrinted>2025-02-14T08:34:11Z</cp:lastPrinted>
  <dcterms:created xsi:type="dcterms:W3CDTF">2025-02-14T07:52:24Z</dcterms:created>
  <dcterms:modified xsi:type="dcterms:W3CDTF">2025-02-19T08:41:01Z</dcterms:modified>
</cp:coreProperties>
</file>